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580" r:id="rId3"/>
    <p:sldId id="579" r:id="rId4"/>
    <p:sldId id="529" r:id="rId5"/>
    <p:sldId id="530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541" r:id="rId16"/>
    <p:sldId id="542" r:id="rId17"/>
    <p:sldId id="543" r:id="rId18"/>
    <p:sldId id="544" r:id="rId19"/>
    <p:sldId id="581" r:id="rId20"/>
    <p:sldId id="545" r:id="rId21"/>
    <p:sldId id="546" r:id="rId22"/>
    <p:sldId id="547" r:id="rId23"/>
    <p:sldId id="604" r:id="rId24"/>
    <p:sldId id="605" r:id="rId25"/>
    <p:sldId id="608" r:id="rId26"/>
    <p:sldId id="607" r:id="rId27"/>
    <p:sldId id="610" r:id="rId28"/>
    <p:sldId id="611" r:id="rId29"/>
    <p:sldId id="586" r:id="rId30"/>
    <p:sldId id="582" r:id="rId31"/>
    <p:sldId id="583" r:id="rId32"/>
    <p:sldId id="584" r:id="rId33"/>
    <p:sldId id="549" r:id="rId34"/>
    <p:sldId id="637" r:id="rId35"/>
    <p:sldId id="658" r:id="rId36"/>
    <p:sldId id="659" r:id="rId37"/>
    <p:sldId id="660" r:id="rId38"/>
    <p:sldId id="661" r:id="rId39"/>
    <p:sldId id="662" r:id="rId40"/>
    <p:sldId id="663" r:id="rId41"/>
    <p:sldId id="664" r:id="rId42"/>
    <p:sldId id="665" r:id="rId43"/>
    <p:sldId id="666" r:id="rId44"/>
    <p:sldId id="667" r:id="rId45"/>
    <p:sldId id="668" r:id="rId46"/>
    <p:sldId id="670" r:id="rId47"/>
    <p:sldId id="636" r:id="rId48"/>
    <p:sldId id="657" r:id="rId49"/>
    <p:sldId id="638" r:id="rId50"/>
    <p:sldId id="653" r:id="rId51"/>
    <p:sldId id="654" r:id="rId52"/>
    <p:sldId id="678" r:id="rId53"/>
    <p:sldId id="655" r:id="rId54"/>
    <p:sldId id="656" r:id="rId55"/>
    <p:sldId id="679" r:id="rId56"/>
    <p:sldId id="585" r:id="rId57"/>
    <p:sldId id="551" r:id="rId58"/>
    <p:sldId id="552" r:id="rId59"/>
    <p:sldId id="553" r:id="rId60"/>
    <p:sldId id="554" r:id="rId61"/>
    <p:sldId id="555" r:id="rId62"/>
    <p:sldId id="556" r:id="rId63"/>
    <p:sldId id="587" r:id="rId64"/>
    <p:sldId id="588" r:id="rId65"/>
    <p:sldId id="589" r:id="rId66"/>
    <p:sldId id="590" r:id="rId67"/>
    <p:sldId id="591" r:id="rId68"/>
    <p:sldId id="592" r:id="rId69"/>
    <p:sldId id="557" r:id="rId70"/>
    <p:sldId id="558" r:id="rId71"/>
    <p:sldId id="559" r:id="rId72"/>
    <p:sldId id="593" r:id="rId73"/>
    <p:sldId id="560" r:id="rId74"/>
    <p:sldId id="594" r:id="rId75"/>
    <p:sldId id="561" r:id="rId76"/>
    <p:sldId id="595" r:id="rId77"/>
    <p:sldId id="596" r:id="rId78"/>
    <p:sldId id="597" r:id="rId79"/>
    <p:sldId id="562" r:id="rId80"/>
    <p:sldId id="598" r:id="rId81"/>
    <p:sldId id="563" r:id="rId82"/>
    <p:sldId id="680" r:id="rId83"/>
    <p:sldId id="703" r:id="rId84"/>
    <p:sldId id="704" r:id="rId85"/>
    <p:sldId id="705" r:id="rId86"/>
    <p:sldId id="681" r:id="rId87"/>
    <p:sldId id="682" r:id="rId88"/>
    <p:sldId id="683" r:id="rId89"/>
    <p:sldId id="684" r:id="rId90"/>
    <p:sldId id="685" r:id="rId91"/>
    <p:sldId id="706" r:id="rId92"/>
    <p:sldId id="686" r:id="rId93"/>
    <p:sldId id="688" r:id="rId94"/>
    <p:sldId id="687" r:id="rId95"/>
    <p:sldId id="70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7"/>
    <p:restoredTop sz="88627"/>
  </p:normalViewPr>
  <p:slideViewPr>
    <p:cSldViewPr snapToGrid="0">
      <p:cViewPr varScale="1">
        <p:scale>
          <a:sx n="102" d="100"/>
          <a:sy n="102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7D788-BFA1-4F43-9745-1DE168951A46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1E644-48F9-9543-9FBB-4B808E91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only see that tiny rainbow range above the lightbulb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02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67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18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2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82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32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90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19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31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3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4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76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59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5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85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45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34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9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12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5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1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781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80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41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88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30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49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0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66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8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76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02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8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536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414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2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619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463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267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62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65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59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153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88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352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685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163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47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324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888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661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48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Diff pathways have diff types of neurons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 pathways send and receive signals from diff places in the brain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33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58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63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006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842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61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663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 shows only one of the 3 white regions.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258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 shows only one of the 3 white regions.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543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 shows only one of the 3 white regions.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9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 shows only one of the 3 white regions.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218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7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695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513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896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572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401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50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80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27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162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487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99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610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68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79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859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93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791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254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692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365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11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95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208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57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459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7661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001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0378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1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B15-810E-C6C1-4C2B-4A34D94EC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64D2A-0050-9245-8354-C2197D8EF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B3A8-16FE-AE85-F409-A8676CC4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AEA0-97E8-F1B8-CD1E-EA616C7B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BCEA1-0F31-5488-C6D4-90D4B846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0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FD4E-75DD-5C01-4548-C7AC8AB0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D6311-53D4-5FB0-7B28-0A7BE2867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C6ABA-90F5-0EE3-B1EB-9592A5F5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7DDA9-60BF-C72D-86F1-CB2301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55B52-F449-5E9A-1E38-DD690734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639DA6-8396-38B7-7AC1-DA6027E05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372A3-3600-BFF9-DCCD-6E1550FB4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305D3-A3A4-C497-6DF5-3D19EB6A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E3D0-27E4-2564-334C-B1813B12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71E96-0419-66B0-7E75-C63BD96C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05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6485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328267" y="4138152"/>
            <a:ext cx="5535200" cy="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328267" y="5540539"/>
            <a:ext cx="5535200" cy="4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1219170" lvl="1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828754" lvl="2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2438339" lvl="3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3047924" lvl="4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3657509" lvl="5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4267093" lvl="6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4876678" lvl="7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5486263" lvl="8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90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BD78-C738-FFAE-5BE2-9A58608B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073BA-BB11-B6F4-62D8-BCA0C11E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9F542-7B40-23ED-F5C3-80EC85B5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5FED8-7261-A9B4-9F63-A08E9413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82754-55DC-5088-6833-30D62204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783A-0665-FADE-8B9C-B7118CBA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318F9-5E44-197E-A0D5-952F6766F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5D2B4-A575-D23C-149D-A7F20CD1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B2F57-C685-92CC-6CA4-D26E878F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53E27-8338-D4D7-D87C-55E6ED74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1F53-E84B-20C8-14F2-F26EB04A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E46C-FD5C-9986-20C9-1E35E3C8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27D98-F6C6-E18A-2AA3-99C213A86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146BB-8396-F617-3C0E-1D8FD7AC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15AE5-6928-81FC-B05E-3CDACFC8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A4A81-4232-8ACE-148C-D6562691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E522-A424-C2EA-F669-7D0A758A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D371F-63A8-B440-8C4E-7F05D4E1A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5DFCD-970A-163E-7D5C-A06FB2123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9CB4B-6D0C-F366-C08F-87E9E695D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4F7B3-3DCF-B550-685E-AB9F85DC8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0C68D-7D33-C1FC-6895-0FAD95B46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CFF44-6D41-C4CA-98AE-FC2C56B9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50E0E-8125-3DD7-A29F-EE4007AB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6471-3D3F-5B4A-5469-C64D3339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69C66-A7EA-E32A-4AD6-7DF35A4A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DF364-CEE7-44BE-A551-8AEF344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092D-2AF1-0330-6864-1523CC7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6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6667F-0D4B-5C43-6928-59D4217C5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1DEB5-1020-4128-E860-13193648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77366-9574-EA60-ECD5-383A6850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6300-8FF5-3E1F-8118-021D1CC0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676D-8858-1D25-8C85-9D4DBA00A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70EB8-E573-5C5D-A13E-D4CF00E87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56100-3F98-B0C1-A9BE-EE8DD02F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6B05D-5891-55EB-01C9-550EC821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C3D07-1788-0CE4-A45F-8F169466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6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7E81-E311-4A13-1A3E-5566298C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D7D04-A0E0-918B-2706-C4EF74503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9DECB-38F3-64C4-329C-17720A4A4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E9F98-61DF-7AF2-7B2B-1DB13213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7FCE8-B705-6D9F-21E9-9BC38523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139C4-9C90-45C7-B48F-D1526435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11C99D-DE26-59BD-AFC1-BD6A96F6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27D87-E3CB-CC59-20D0-DB63B23E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76EA2-F3B6-D971-976C-643C57CFB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A81ED-9C83-DF4F-B38A-5C4375B85F9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13FE-3EF0-A0BC-91E2-A0158B988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9294D-7591-4B24-057C-57C0FA650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4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ulae.brew.sh/cask/basicte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lvers.us/perception/metamers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VUrHf2kcUM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OHayh06LJ4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SNofraG8Z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gTbvyKyP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2k8fHR9jKVM?t=4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7.png"/><Relationship Id="rId5" Type="http://schemas.openxmlformats.org/officeDocument/2006/relationships/hyperlink" Target="https://www.youtube.com/watch?v=u4U3ms8kmAY" TargetMode="External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4qx2OqfosU?t=160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JG698U2Mvo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WSxSQsspiQ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800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CS-GY 6313 B: </a:t>
            </a:r>
            <a:br>
              <a:rPr lang="en-US" sz="6000" b="1" dirty="0"/>
            </a:br>
            <a:r>
              <a:rPr lang="en-US" sz="6000" b="1" dirty="0"/>
              <a:t>Information Visualization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4000" y="4267560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9/19/2024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Light &amp; Optics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Electromagnetic Spectrum: Entire range of wavelengths of electromagnetic radiation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86A428-74EA-19ED-AA13-CAB9E90B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10" y="1259900"/>
            <a:ext cx="10404764" cy="558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79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is light?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Both a wave and a particle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We care mostly about the wave properties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Wavelength is a property of electromagnetic radiation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Distance between two successive peaks of waves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Different types of electromagnetic radiation are defined by their differences in wavelengths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E6D37-9157-CADE-16F4-085F93EA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23" y="2826328"/>
            <a:ext cx="8193538" cy="34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is light?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5" y="905934"/>
            <a:ext cx="11725209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Light</a:t>
            </a:r>
            <a:r>
              <a:rPr lang="en-US" dirty="0"/>
              <a:t> is the small slice of wavelengths in the middle of the spectrum (370 nm to ~730 nm)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 this range, differences in wavelength are perceived as differences in color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C16A32-0D35-8298-C4F9-14799A12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9626"/>
            <a:ext cx="12192000" cy="34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5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What is light?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Color </a:t>
            </a:r>
            <a:r>
              <a:rPr lang="en-US" dirty="0"/>
              <a:t>of an object is the wavelengths of light that are reflected to the observer</a:t>
            </a: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DF5856-2586-3ACE-6533-63DD9BB31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57" y="1285630"/>
            <a:ext cx="9636269" cy="547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The Eye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98BDB-B37C-304E-C56A-454D8C92D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66" y="315315"/>
            <a:ext cx="7952867" cy="622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3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Iris and pupil</a:t>
            </a:r>
            <a:endParaRPr lang="en-PT" sz="44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419DCD-F486-2467-AEF2-59E23928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2188"/>
            <a:ext cx="12192000" cy="48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532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Lens</a:t>
            </a:r>
            <a:endParaRPr lang="en-PT" sz="4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291FE20-8139-4EC3-5F41-F2D0AD0B5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86" y="618172"/>
            <a:ext cx="9341427" cy="62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615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Retina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D2F1C-7FE1-8782-BF42-D97663ED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" y="718098"/>
            <a:ext cx="11814286" cy="612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2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Retina: photoreceptors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D76D0-F8E9-4642-7B6E-1BE2C1B2D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447"/>
          <a:stretch/>
        </p:blipFill>
        <p:spPr>
          <a:xfrm>
            <a:off x="3699163" y="2334392"/>
            <a:ext cx="4793674" cy="463862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39F83B4-7DB5-269F-F460-5BE3450E04F8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11527692" cy="466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/>
              <a:t>Rods: </a:t>
            </a:r>
            <a:r>
              <a:rPr lang="en-US"/>
              <a:t>Sensitive to light levels, good for low light vision, can’t see color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/>
              <a:t>120 million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/>
              <a:t>Only one 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/>
              <a:t>Cones: </a:t>
            </a:r>
            <a:r>
              <a:rPr lang="en-US"/>
              <a:t>Only activate at high light levels, responsible for color vision and fine details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/>
              <a:t>5-6 million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/>
              <a:t>3 types of cones: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/>
              <a:t>~60% L(ong)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/>
              <a:t>~30% M(edium)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/>
              <a:t>~10% S(hort)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40507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Retina: optic nerve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D2F1C-7FE1-8782-BF42-D97663ED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" y="718098"/>
            <a:ext cx="11814286" cy="61276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39550D3-DA60-1529-9CE2-8839A01D0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37105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Blind spot!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Why don’t we see a hole in our vision?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61400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Logistics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Assignment 1 today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Join the class Slack: Link on syllabus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LaTeX tip:</a:t>
            </a:r>
            <a:r>
              <a:rPr lang="en-US" i="1" dirty="0"/>
              <a:t> If homebrew is installed, instead of the massive 6gb install of all </a:t>
            </a:r>
            <a:r>
              <a:rPr lang="en-US" i="1" dirty="0" err="1"/>
              <a:t>tex</a:t>
            </a:r>
            <a:r>
              <a:rPr lang="en-US" i="1" dirty="0"/>
              <a:t> stuff, brew has this cask: </a:t>
            </a:r>
            <a:r>
              <a:rPr lang="en-US" i="1" dirty="0">
                <a:hlinkClick r:id="rId3"/>
              </a:rPr>
              <a:t>https://formulae.brew.sh/cask/basictex</a:t>
            </a:r>
            <a:r>
              <a:rPr lang="en-US" i="1" dirty="0"/>
              <a:t> that installs the basic features that regular users need.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2239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Field of view (</a:t>
            </a:r>
            <a:r>
              <a:rPr lang="en-US" sz="4400" b="1" dirty="0" err="1"/>
              <a:t>FoV</a:t>
            </a:r>
            <a:r>
              <a:rPr lang="en-US" sz="4400" b="1" dirty="0"/>
              <a:t>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7079029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range of space around you that you can see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Depends on the position of eyes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Humans: eyes in front of head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navigating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depth perception (overlapping </a:t>
            </a:r>
            <a:r>
              <a:rPr lang="en-US" dirty="0" err="1"/>
              <a:t>FoV</a:t>
            </a:r>
            <a:r>
              <a:rPr lang="en-US" dirty="0"/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Guides the movement of our hands and fingers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973262-B6D2-10D5-5D5A-23D1DFF41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75" y="-12210"/>
            <a:ext cx="4784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6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Field of view (</a:t>
            </a:r>
            <a:r>
              <a:rPr lang="en-US" sz="4400" b="1" dirty="0" err="1"/>
              <a:t>FoV</a:t>
            </a:r>
            <a:r>
              <a:rPr lang="en-US" sz="4400" b="1" dirty="0"/>
              <a:t>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37105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Crocodiles: eyes on side of head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finding food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Most predators’ eyes are on the front of their head </a:t>
            </a:r>
            <a:r>
              <a:rPr lang="en-US" dirty="0">
                <a:sym typeface="Wingdings" pitchFamily="2" charset="2"/>
              </a:rPr>
              <a:t> good depth perception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Crocodiles are ambush predators!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preys’ eyes are placed laterally on head  easier to see nearby predators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3CA1E05-5992-3609-DCF4-025B4F4D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18" y="1285630"/>
            <a:ext cx="6791482" cy="44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88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Field of view (</a:t>
            </a:r>
            <a:r>
              <a:rPr lang="en-US" sz="4400" b="1" dirty="0" err="1"/>
              <a:t>FoV</a:t>
            </a:r>
            <a:r>
              <a:rPr lang="en-US" sz="4400" b="1" dirty="0"/>
              <a:t>)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EDA43-2802-6621-8A82-4501CD6F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257" y="53775"/>
            <a:ext cx="7239000" cy="6858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91B8018-1CAA-004E-AEBE-0BC398D1DD99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6252663" cy="466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Foveal vision = the center of your retina/field of view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Very high visual acuity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Peripheral vision = not foveal vision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Generally speaking, visual performance changes as a function of eccentricity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Peripheral vision is usually “worse” for most tasks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55387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Peripheral vision: crowding</a:t>
            </a:r>
            <a:endParaRPr lang="en-PT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46EC28-24CC-40E5-172B-7B8BBA12A2C7}"/>
              </a:ext>
            </a:extLst>
          </p:cNvPr>
          <p:cNvSpPr txBox="1"/>
          <p:nvPr/>
        </p:nvSpPr>
        <p:spPr>
          <a:xfrm>
            <a:off x="8364153" y="3105834"/>
            <a:ext cx="1316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KXK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EC7FB-DD46-6BFB-C7DC-2F45540BD74A}"/>
              </a:ext>
            </a:extLst>
          </p:cNvPr>
          <p:cNvSpPr txBox="1"/>
          <p:nvPr/>
        </p:nvSpPr>
        <p:spPr>
          <a:xfrm>
            <a:off x="5846672" y="3105834"/>
            <a:ext cx="643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CD602-4572-31E0-9319-B7C3E49153E5}"/>
              </a:ext>
            </a:extLst>
          </p:cNvPr>
          <p:cNvSpPr/>
          <p:nvPr/>
        </p:nvSpPr>
        <p:spPr>
          <a:xfrm>
            <a:off x="9198889" y="3209237"/>
            <a:ext cx="166947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7AEF3-6692-BA5B-4618-CAA9E8E1E7AA}"/>
              </a:ext>
            </a:extLst>
          </p:cNvPr>
          <p:cNvSpPr txBox="1"/>
          <p:nvPr/>
        </p:nvSpPr>
        <p:spPr>
          <a:xfrm>
            <a:off x="2656133" y="3105834"/>
            <a:ext cx="1316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KXK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AACF5-496F-24F5-25FD-B5596AB84FA8}"/>
              </a:ext>
            </a:extLst>
          </p:cNvPr>
          <p:cNvSpPr/>
          <p:nvPr/>
        </p:nvSpPr>
        <p:spPr>
          <a:xfrm>
            <a:off x="7162800" y="3156328"/>
            <a:ext cx="282632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E77D55-C702-5B9F-3D58-A3699B4F4FD0}"/>
              </a:ext>
            </a:extLst>
          </p:cNvPr>
          <p:cNvSpPr/>
          <p:nvPr/>
        </p:nvSpPr>
        <p:spPr>
          <a:xfrm>
            <a:off x="1901060" y="3105834"/>
            <a:ext cx="282632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4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6EC28-24CC-40E5-172B-7B8BBA12A2C7}"/>
              </a:ext>
            </a:extLst>
          </p:cNvPr>
          <p:cNvSpPr txBox="1"/>
          <p:nvPr/>
        </p:nvSpPr>
        <p:spPr>
          <a:xfrm>
            <a:off x="8364153" y="3105834"/>
            <a:ext cx="1417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XVX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EC7FB-DD46-6BFB-C7DC-2F45540BD74A}"/>
              </a:ext>
            </a:extLst>
          </p:cNvPr>
          <p:cNvSpPr txBox="1"/>
          <p:nvPr/>
        </p:nvSpPr>
        <p:spPr>
          <a:xfrm>
            <a:off x="5846672" y="3105834"/>
            <a:ext cx="643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7AEF3-6692-BA5B-4618-CAA9E8E1E7AA}"/>
              </a:ext>
            </a:extLst>
          </p:cNvPr>
          <p:cNvSpPr txBox="1"/>
          <p:nvPr/>
        </p:nvSpPr>
        <p:spPr>
          <a:xfrm>
            <a:off x="2656133" y="3105834"/>
            <a:ext cx="1316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KXK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AACF5-496F-24F5-25FD-B5596AB84FA8}"/>
              </a:ext>
            </a:extLst>
          </p:cNvPr>
          <p:cNvSpPr/>
          <p:nvPr/>
        </p:nvSpPr>
        <p:spPr>
          <a:xfrm>
            <a:off x="2298851" y="3105834"/>
            <a:ext cx="166947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4A30A68-2C9B-9063-B092-1C1AD2036A39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Peripheral vision: crowding</a:t>
            </a:r>
            <a:endParaRPr lang="en-PT" sz="4400" b="1" dirty="0"/>
          </a:p>
        </p:txBody>
      </p:sp>
    </p:spTree>
    <p:extLst>
      <p:ext uri="{BB962C8B-B14F-4D97-AF65-F5344CB8AC3E}">
        <p14:creationId xmlns:p14="http://schemas.microsoft.com/office/powerpoint/2010/main" val="3777589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6EC28-24CC-40E5-172B-7B8BBA12A2C7}"/>
              </a:ext>
            </a:extLst>
          </p:cNvPr>
          <p:cNvSpPr txBox="1"/>
          <p:nvPr/>
        </p:nvSpPr>
        <p:spPr>
          <a:xfrm>
            <a:off x="8364153" y="3105834"/>
            <a:ext cx="1417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XVX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EC7FB-DD46-6BFB-C7DC-2F45540BD74A}"/>
              </a:ext>
            </a:extLst>
          </p:cNvPr>
          <p:cNvSpPr txBox="1"/>
          <p:nvPr/>
        </p:nvSpPr>
        <p:spPr>
          <a:xfrm>
            <a:off x="5846672" y="3105834"/>
            <a:ext cx="643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7AEF3-6692-BA5B-4618-CAA9E8E1E7AA}"/>
              </a:ext>
            </a:extLst>
          </p:cNvPr>
          <p:cNvSpPr txBox="1"/>
          <p:nvPr/>
        </p:nvSpPr>
        <p:spPr>
          <a:xfrm>
            <a:off x="2656133" y="3105834"/>
            <a:ext cx="1316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KXK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AACF5-496F-24F5-25FD-B5596AB84FA8}"/>
              </a:ext>
            </a:extLst>
          </p:cNvPr>
          <p:cNvSpPr/>
          <p:nvPr/>
        </p:nvSpPr>
        <p:spPr>
          <a:xfrm>
            <a:off x="2298851" y="3105834"/>
            <a:ext cx="166947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2AA426-70E6-A6AD-4CCD-DEA2594CA998}"/>
              </a:ext>
            </a:extLst>
          </p:cNvPr>
          <p:cNvSpPr/>
          <p:nvPr/>
        </p:nvSpPr>
        <p:spPr>
          <a:xfrm>
            <a:off x="7190510" y="3156328"/>
            <a:ext cx="166947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D19B8-87E3-8CED-F4AA-6F65952578EF}"/>
              </a:ext>
            </a:extLst>
          </p:cNvPr>
          <p:cNvSpPr/>
          <p:nvPr/>
        </p:nvSpPr>
        <p:spPr>
          <a:xfrm>
            <a:off x="9285478" y="3135546"/>
            <a:ext cx="166947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4BF035-9E59-FA3D-B63E-AB9DC39CD488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Peripheral vision: crowding</a:t>
            </a:r>
            <a:endParaRPr lang="en-PT" sz="4400" b="1" dirty="0"/>
          </a:p>
        </p:txBody>
      </p:sp>
    </p:spTree>
    <p:extLst>
      <p:ext uri="{BB962C8B-B14F-4D97-AF65-F5344CB8AC3E}">
        <p14:creationId xmlns:p14="http://schemas.microsoft.com/office/powerpoint/2010/main" val="2695650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9EC7FB-DD46-6BFB-C7DC-2F45540BD74A}"/>
              </a:ext>
            </a:extLst>
          </p:cNvPr>
          <p:cNvSpPr txBox="1"/>
          <p:nvPr/>
        </p:nvSpPr>
        <p:spPr>
          <a:xfrm>
            <a:off x="5846672" y="3105834"/>
            <a:ext cx="643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7AEF3-6692-BA5B-4618-CAA9E8E1E7AA}"/>
              </a:ext>
            </a:extLst>
          </p:cNvPr>
          <p:cNvSpPr txBox="1"/>
          <p:nvPr/>
        </p:nvSpPr>
        <p:spPr>
          <a:xfrm>
            <a:off x="2656133" y="3105834"/>
            <a:ext cx="1316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KVK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AACF5-496F-24F5-25FD-B5596AB84FA8}"/>
              </a:ext>
            </a:extLst>
          </p:cNvPr>
          <p:cNvSpPr/>
          <p:nvPr/>
        </p:nvSpPr>
        <p:spPr>
          <a:xfrm>
            <a:off x="7135090" y="3156328"/>
            <a:ext cx="166947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F8E001-D70E-8609-2589-4816BA5A5CA2}"/>
              </a:ext>
            </a:extLst>
          </p:cNvPr>
          <p:cNvSpPr/>
          <p:nvPr/>
        </p:nvSpPr>
        <p:spPr>
          <a:xfrm>
            <a:off x="3533901" y="2971800"/>
            <a:ext cx="166947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0D771F-7615-1A76-9E38-E179A954E700}"/>
              </a:ext>
            </a:extLst>
          </p:cNvPr>
          <p:cNvSpPr/>
          <p:nvPr/>
        </p:nvSpPr>
        <p:spPr>
          <a:xfrm>
            <a:off x="1452785" y="3121645"/>
            <a:ext cx="166947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A8E24-ECF3-0822-4BEB-5DC117EC27C5}"/>
              </a:ext>
            </a:extLst>
          </p:cNvPr>
          <p:cNvSpPr txBox="1"/>
          <p:nvPr/>
        </p:nvSpPr>
        <p:spPr>
          <a:xfrm>
            <a:off x="5144493" y="3105834"/>
            <a:ext cx="643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A29504-AE9C-5514-0DB5-DEDA02B39468}"/>
              </a:ext>
            </a:extLst>
          </p:cNvPr>
          <p:cNvSpPr txBox="1"/>
          <p:nvPr/>
        </p:nvSpPr>
        <p:spPr>
          <a:xfrm>
            <a:off x="626352" y="3105834"/>
            <a:ext cx="643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81169-3BB5-18D4-176A-85676BB5ACA7}"/>
              </a:ext>
            </a:extLst>
          </p:cNvPr>
          <p:cNvSpPr txBox="1"/>
          <p:nvPr/>
        </p:nvSpPr>
        <p:spPr>
          <a:xfrm>
            <a:off x="8364153" y="3105834"/>
            <a:ext cx="1417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XVX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040135-D8A9-B93C-1C29-3B9485458BBD}"/>
              </a:ext>
            </a:extLst>
          </p:cNvPr>
          <p:cNvSpPr/>
          <p:nvPr/>
        </p:nvSpPr>
        <p:spPr>
          <a:xfrm>
            <a:off x="9285478" y="3135546"/>
            <a:ext cx="166947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A27032-E3DC-38A3-86AD-7D58E9E7335E}"/>
              </a:ext>
            </a:extLst>
          </p:cNvPr>
          <p:cNvSpPr/>
          <p:nvPr/>
        </p:nvSpPr>
        <p:spPr>
          <a:xfrm>
            <a:off x="7191976" y="3064270"/>
            <a:ext cx="166947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EBBC7-E781-4E6B-8C28-CFC9AE6D3714}"/>
              </a:ext>
            </a:extLst>
          </p:cNvPr>
          <p:cNvSpPr txBox="1"/>
          <p:nvPr/>
        </p:nvSpPr>
        <p:spPr>
          <a:xfrm>
            <a:off x="8364148" y="5211729"/>
            <a:ext cx="1417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XVX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AD6B6-D05A-FEA7-6991-6A886F753D54}"/>
              </a:ext>
            </a:extLst>
          </p:cNvPr>
          <p:cNvSpPr txBox="1"/>
          <p:nvPr/>
        </p:nvSpPr>
        <p:spPr>
          <a:xfrm>
            <a:off x="5846667" y="5211729"/>
            <a:ext cx="643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+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6E10DD5-F306-F64B-8BEB-F1304E9BCA9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Peripheral vision: crowding</a:t>
            </a:r>
            <a:endParaRPr lang="en-PT" sz="4400" b="1" dirty="0"/>
          </a:p>
        </p:txBody>
      </p:sp>
    </p:spTree>
    <p:extLst>
      <p:ext uri="{BB962C8B-B14F-4D97-AF65-F5344CB8AC3E}">
        <p14:creationId xmlns:p14="http://schemas.microsoft.com/office/powerpoint/2010/main" val="759777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6E10DD5-F306-F64B-8BEB-F1304E9BCA9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Peripheral vision: crowding</a:t>
            </a:r>
            <a:endParaRPr lang="en-PT" sz="4400" b="1" dirty="0"/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AEBD5EB0-48B7-40EC-DD06-B26B17482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53" y="735111"/>
            <a:ext cx="9614477" cy="608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073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6E10DD5-F306-F64B-8BEB-F1304E9BCA9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Peripheral vision: crowding</a:t>
            </a:r>
            <a:endParaRPr lang="en-PT" sz="4400" b="1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80092D0-03FA-41B1-24E8-9B389D26D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79" y="762820"/>
            <a:ext cx="9598978" cy="608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69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Optic array</a:t>
            </a:r>
            <a:endParaRPr lang="en-PT" sz="4400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91B8018-1CAA-004E-AEBE-0BC398D1DD99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6252663" cy="466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Pattern of light on the retina</a:t>
            </a:r>
            <a:endParaRPr lang="en-PT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B8D97AF-A9D3-ABA5-8D93-3478C4AB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405" y="1285630"/>
            <a:ext cx="7441189" cy="552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Visual Perception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75073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Density of photoreceptors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780437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Density of cones in the fovea is very high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Falls off sharply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Not many rods in the fovea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More rods outside of the fovea, still falls off</a:t>
            </a:r>
            <a:endParaRPr lang="en-P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06EB83-F440-364C-69F9-8CF9066D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734" y="2446924"/>
            <a:ext cx="8758532" cy="441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4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Density of photoreceptors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780437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Density of cones in the fovea is very high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Falls off sharply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Not many rods in the fovea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More rods outside of the fovea, still falls off</a:t>
            </a: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23301-F3E9-1BCB-C2FC-EA68FF46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010" y="-12210"/>
            <a:ext cx="3945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60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Density of photoreceptors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5" y="905934"/>
            <a:ext cx="11281863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Rods are still useful!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Comprise the vast majority of your retina </a:t>
            </a:r>
            <a:r>
              <a:rPr lang="en-US" dirty="0">
                <a:sym typeface="Wingdings" pitchFamily="2" charset="2"/>
              </a:rPr>
              <a:t> basically always in use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Good for night vision and motion perception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06EB83-F440-364C-69F9-8CF9066D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734" y="2446924"/>
            <a:ext cx="8758532" cy="441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67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Dark adaptation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580083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Light adaptation (dark to light):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One minute of adaptation </a:t>
            </a:r>
            <a:r>
              <a:rPr lang="en-US" dirty="0">
                <a:sym typeface="Wingdings" pitchFamily="2" charset="2"/>
              </a:rPr>
              <a:t> doing pretty well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Whole process takes about 10 minutes to become fully light-adapted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Dark adaptation (light to dark):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Much slower process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Whole process takes up to 30 minutes to become fully dark-adapted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4530338-4C6A-93C0-DD28-ED3C591CE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329" y="891354"/>
            <a:ext cx="6283671" cy="44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85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 Objects don’t have color themselves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Color is the perception of reflected light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Different organisms do not necessarily see objects as the same color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F4F2C4-349E-C79B-2470-FF07F18C9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020" y="2388539"/>
            <a:ext cx="3048143" cy="40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3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Different colors = different wavelengths of light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Heterochromatic vs monochromatic light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Heterochromatic: wide range of different wavelengths (e.g. sunlight)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Monochromatic: single wavelengths (e.g. incandescent bulb)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Different objects have different </a:t>
            </a:r>
            <a:r>
              <a:rPr lang="en-US" dirty="0" err="1"/>
              <a:t>reflectances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Black paper reflects &lt;10% of light, white paper reflects &gt;80% of light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70195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683645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Physical components </a:t>
            </a:r>
            <a:r>
              <a:rPr lang="en-US" dirty="0"/>
              <a:t>of light and surfaces determine the wavelength of light that enters the eye </a:t>
            </a:r>
            <a:r>
              <a:rPr lang="en-US" dirty="0">
                <a:sym typeface="Wingdings" pitchFamily="2" charset="2"/>
              </a:rPr>
              <a:t> produces a </a:t>
            </a:r>
            <a:r>
              <a:rPr lang="en-US" b="1" dirty="0">
                <a:sym typeface="Wingdings" pitchFamily="2" charset="2"/>
              </a:rPr>
              <a:t>subjective </a:t>
            </a:r>
            <a:r>
              <a:rPr lang="en-US" dirty="0">
                <a:sym typeface="Wingdings" pitchFamily="2" charset="2"/>
              </a:rPr>
              <a:t>experience of color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itchFamily="2" charset="2"/>
              </a:rPr>
              <a:t>Hue: </a:t>
            </a:r>
            <a:r>
              <a:rPr lang="en-US" dirty="0">
                <a:sym typeface="Wingdings" pitchFamily="2" charset="2"/>
              </a:rPr>
              <a:t>usually referred to as “color”; perceptual characteristic most closely associated with the wavelength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ym typeface="Wingdings" pitchFamily="2" charset="2"/>
              </a:rPr>
              <a:t>Saturation: </a:t>
            </a:r>
            <a:r>
              <a:rPr lang="en-US" dirty="0">
                <a:sym typeface="Wingdings" pitchFamily="2" charset="2"/>
              </a:rPr>
              <a:t>vividness/richness of a hue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Brightness: </a:t>
            </a:r>
            <a:r>
              <a:rPr lang="en-US" dirty="0"/>
              <a:t>amount of light </a:t>
            </a:r>
            <a:endParaRPr lang="en-P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E809AE-37AE-E048-55FF-D6D63D6A983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Color: Hue, Saturation, and Brightness</a:t>
            </a:r>
            <a:endParaRPr lang="en-PT" sz="4400" b="1" dirty="0"/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6DB8AB32-B1CD-787C-640D-4E49ECF06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577" y="2116860"/>
            <a:ext cx="5728278" cy="469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42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3"/>
            <a:ext cx="11683645" cy="685261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Additive color mixture:</a:t>
            </a:r>
            <a:r>
              <a:rPr lang="en-US" dirty="0"/>
              <a:t> mixture of different-colored </a:t>
            </a:r>
            <a:r>
              <a:rPr lang="en-US" b="1" dirty="0"/>
              <a:t>lights</a:t>
            </a:r>
            <a:r>
              <a:rPr lang="en-US" dirty="0"/>
              <a:t>. The perceived color is the result of adding together all wavelengths in all the lights in the mixture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Primary colors: red, green, blue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Subtractive color mixture: </a:t>
            </a:r>
            <a:r>
              <a:rPr lang="en-US" dirty="0"/>
              <a:t>mixture of different colored </a:t>
            </a:r>
            <a:r>
              <a:rPr lang="en-US" b="1" dirty="0"/>
              <a:t>substances</a:t>
            </a:r>
            <a:r>
              <a:rPr lang="en-US" dirty="0"/>
              <a:t>. The perceived color is due to the mixed substances absorbing different wavelengths of light, changing the final reflected light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Primary colors: red, yellow, blue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Cyan, magenta, yellow for printing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Complementary colors:</a:t>
            </a:r>
            <a:r>
              <a:rPr lang="en-US" dirty="0"/>
              <a:t> pairs of colors that produce grey when combined in equal proportions. Opposites in the hue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Primary colors: </a:t>
            </a:r>
            <a:r>
              <a:rPr lang="en-US" dirty="0"/>
              <a:t>any 3 colors that can be combined in different proportions to produce a range of other colors. Not a single unique set</a:t>
            </a:r>
            <a:endParaRPr lang="en-PT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E809AE-37AE-E048-55FF-D6D63D6A983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mixing</a:t>
            </a:r>
            <a:endParaRPr lang="en-PT" sz="4400" b="1" dirty="0"/>
          </a:p>
        </p:txBody>
      </p:sp>
    </p:spTree>
    <p:extLst>
      <p:ext uri="{BB962C8B-B14F-4D97-AF65-F5344CB8AC3E}">
        <p14:creationId xmlns:p14="http://schemas.microsoft.com/office/powerpoint/2010/main" val="215743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683645" cy="56334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main theories on how color is represented: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Trichromatic color representation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Opponent color representation</a:t>
            </a:r>
            <a:endParaRPr lang="en-P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E809AE-37AE-E048-55FF-D6D63D6A983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representation</a:t>
            </a:r>
            <a:endParaRPr lang="en-PT" sz="4400" b="1" dirty="0"/>
          </a:p>
        </p:txBody>
      </p:sp>
    </p:spTree>
    <p:extLst>
      <p:ext uri="{BB962C8B-B14F-4D97-AF65-F5344CB8AC3E}">
        <p14:creationId xmlns:p14="http://schemas.microsoft.com/office/powerpoint/2010/main" val="41564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7873645" cy="56334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Three types of color photoreceptors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Metameric matching suggests 3 types of color receptors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Metamer: different objects (in our case, lights) that look the same but are made of different components</a:t>
            </a:r>
            <a:endParaRPr lang="en-P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E809AE-37AE-E048-55FF-D6D63D6A983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Trichromatic color representation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7AE7B-42A6-4F1F-66E9-B7688349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443" y="385150"/>
            <a:ext cx="4154557" cy="623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72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The Perceptual Process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Sensation: </a:t>
            </a:r>
            <a:r>
              <a:rPr lang="en-US" dirty="0"/>
              <a:t>physical stimulation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Perception: </a:t>
            </a:r>
            <a:r>
              <a:rPr lang="en-US" dirty="0"/>
              <a:t>interpretation of the sensory information</a:t>
            </a: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7858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7261113" cy="56334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Participants adjusted intensities of 3 monochromatic lights until their mixture matched a given test patch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Showed support of the 3 types of cones before we were able to image the retina!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Try it yourself: </a:t>
            </a:r>
            <a:r>
              <a:rPr lang="en-US" dirty="0">
                <a:hlinkClick r:id="rId3"/>
              </a:rPr>
              <a:t>https://elvers.us/perception/metamers/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E809AE-37AE-E048-55FF-D6D63D6A983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Trichromatic color representation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5D9B0-FBBF-012B-97DF-2AB0ABA9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359" y="758091"/>
            <a:ext cx="4574932" cy="6099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A9EED6-7104-803A-830A-8040D05CB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10" y="3226955"/>
            <a:ext cx="5446568" cy="36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171027" cy="56334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Most people with color vision deficiencies are not completely blind to certain wavelengths, just less sensitivity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Monochromacy: person only has rods or only rods + 1 type of cone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Totally color blind, sees everything as shades of gray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Dichromacy: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Protanopia: person has M- and S-cones, but lacks L-cones. 1% of males, 0.02% of females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Deuteranopia: person has L- and S-cones, but lacks M-cones. 1% of males, 0.01% of females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Tritanopia: person has L- and M-cones, but lacks S-cones. 0.002 % of males and females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Simulate them: </a:t>
            </a:r>
            <a:r>
              <a:rPr lang="en-US" dirty="0">
                <a:hlinkClick r:id="rId3"/>
              </a:rPr>
              <a:t>https://www.color-blindness.com/coblis-color-blindness-simulator/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E809AE-37AE-E048-55FF-D6D63D6A983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vision deficiencies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E8BB9-4EAB-D386-CC6D-F5031CCE3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438" y="4299644"/>
            <a:ext cx="5879123" cy="25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3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8046169" cy="56334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Most humans have 3 (some have 4) types of cones for red, green, and blue wavelengths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Humans act as if there are 4 primaries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Evidence: color sorting tasks, after images, hue cancellation tasks, neuroscience</a:t>
            </a:r>
            <a:endParaRPr lang="en-P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E809AE-37AE-E048-55FF-D6D63D6A983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Opponent color representation 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478E1-85B4-0EFD-139C-27F438A6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0" y="1439535"/>
            <a:ext cx="3917950" cy="39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133D9-59E7-0BCD-1036-9003493F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50" y="939800"/>
            <a:ext cx="50927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6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28C610-4190-AAB5-2EBC-65BA9D47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50" y="985981"/>
            <a:ext cx="5105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69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378845" cy="56334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Color afterimages: a result of photopigment bleaching, known as </a:t>
            </a:r>
            <a:r>
              <a:rPr lang="en-US" b="1" dirty="0"/>
              <a:t>chromatic adaptation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Hue cancellation:</a:t>
            </a:r>
            <a:r>
              <a:rPr lang="en-US" dirty="0"/>
              <a:t> you can eliminate the perception of a color in a light by adding light of the complementary color </a:t>
            </a:r>
            <a:endParaRPr lang="en-PT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E809AE-37AE-E048-55FF-D6D63D6A983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Opponent color representation </a:t>
            </a:r>
            <a:endParaRPr lang="en-PT" sz="4400" b="1" dirty="0"/>
          </a:p>
        </p:txBody>
      </p:sp>
    </p:spTree>
    <p:extLst>
      <p:ext uri="{BB962C8B-B14F-4D97-AF65-F5344CB8AC3E}">
        <p14:creationId xmlns:p14="http://schemas.microsoft.com/office/powerpoint/2010/main" val="355153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406554" cy="56334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Color is perceived as consistent under different types of light as long as enough wavelengths are available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Visual system estimates amount of each wavelength reflected from all surfaces on average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Tends to operate via the same concept of color adaptation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Color constancy can fail!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Fails if the illuminating light consists of only a narrow range of wavelengths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Fails if just one surface is seen against a black/empty background</a:t>
            </a:r>
            <a:endParaRPr lang="en-P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E809AE-37AE-E048-55FF-D6D63D6A9836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 constancy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E3FCF-C89F-F7A5-D9D8-49C829B0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54" y="3447357"/>
            <a:ext cx="4759037" cy="341064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8297AD1-8017-B756-1B7F-A14B71C7A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09" y="3460664"/>
            <a:ext cx="2538845" cy="33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52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Luminance</a:t>
            </a:r>
            <a:endParaRPr lang="en-PT" sz="4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86FC12-292C-B083-D5E0-2D7BD02ED4D2}"/>
              </a:ext>
            </a:extLst>
          </p:cNvPr>
          <p:cNvSpPr/>
          <p:nvPr/>
        </p:nvSpPr>
        <p:spPr>
          <a:xfrm>
            <a:off x="10339824" y="6584180"/>
            <a:ext cx="18902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Credit: Prof. Michelle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Borkin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650B4-744D-CDB8-F102-340B8B35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5" y="1297432"/>
            <a:ext cx="12192000" cy="4013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6EAC00-FDFF-03DC-CBFA-F43511AD93F9}"/>
              </a:ext>
            </a:extLst>
          </p:cNvPr>
          <p:cNvSpPr/>
          <p:nvPr/>
        </p:nvSpPr>
        <p:spPr>
          <a:xfrm>
            <a:off x="258600" y="5311182"/>
            <a:ext cx="93692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Lightness = the perceived intensity of reflected light (reflectance) from a surface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Brightness = the perceived intensity of emitted light</a:t>
            </a:r>
          </a:p>
        </p:txBody>
      </p:sp>
    </p:spTree>
    <p:extLst>
      <p:ext uri="{BB962C8B-B14F-4D97-AF65-F5344CB8AC3E}">
        <p14:creationId xmlns:p14="http://schemas.microsoft.com/office/powerpoint/2010/main" val="555754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Color: lightness constancy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Lightness constancy refers to our ability to perceive the relative reflectance of objects despite changes in illumination.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E3E306-A2D1-CBC6-E5AD-6A0E80281EF5}"/>
              </a:ext>
            </a:extLst>
          </p:cNvPr>
          <p:cNvSpPr/>
          <p:nvPr/>
        </p:nvSpPr>
        <p:spPr>
          <a:xfrm>
            <a:off x="10339824" y="6596390"/>
            <a:ext cx="18902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Credit: Prof. Michelle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</a:rPr>
              <a:t>Borkin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CD995-542A-D883-D106-A8259377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19" y="1447920"/>
            <a:ext cx="4641626" cy="51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64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Color: lightness constancy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9FBAC-D83C-C221-365B-EC4A4E90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725" y="1473092"/>
            <a:ext cx="69246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0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The Perceptual Process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202DD-64B0-816F-EA22-7C27FE707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7" y="1087940"/>
            <a:ext cx="11878069" cy="43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56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Color: lightness constancy</a:t>
            </a:r>
            <a:endParaRPr lang="en-PT" sz="4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0CFDBC-A390-1AE7-779A-B81E74619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64" t="31040" r="45013" b="60857"/>
          <a:stretch/>
        </p:blipFill>
        <p:spPr>
          <a:xfrm>
            <a:off x="8343900" y="3078482"/>
            <a:ext cx="472440" cy="419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096591-933A-3AB5-1973-3D9BCE83E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23" t="52697" r="45014" b="39200"/>
          <a:stretch/>
        </p:blipFill>
        <p:spPr>
          <a:xfrm>
            <a:off x="8237220" y="4198620"/>
            <a:ext cx="579120" cy="4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09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Color: lightness constancy</a:t>
            </a:r>
            <a:endParaRPr lang="en-PT" sz="4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0CFDBC-A390-1AE7-779A-B81E74619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64" t="31040" r="45013" b="60857"/>
          <a:stretch/>
        </p:blipFill>
        <p:spPr>
          <a:xfrm>
            <a:off x="8343900" y="3078482"/>
            <a:ext cx="472440" cy="419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096591-933A-3AB5-1973-3D9BCE83E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23" t="52697" r="45014" b="39200"/>
          <a:stretch/>
        </p:blipFill>
        <p:spPr>
          <a:xfrm>
            <a:off x="8237220" y="4198620"/>
            <a:ext cx="579120" cy="419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A921C8-693A-2128-03D4-FE1D361C6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9"/>
          <a:stretch/>
        </p:blipFill>
        <p:spPr bwMode="auto">
          <a:xfrm>
            <a:off x="2185538" y="1069240"/>
            <a:ext cx="6828978" cy="488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753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Color: lightness constancy</a:t>
            </a:r>
            <a:endParaRPr lang="en-PT" sz="44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6A8082E-9091-6A45-7C13-5E9043C9D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406554" cy="563341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Ratio principle with a two-part anchoring rule: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 any given scene, the part that reflects the most light is perceived as white, and every other region is perceived in relation to that anchor point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If the scene has different regions under different amounts of illumination, the visual system applies the anchoring rule separately in each illumination zone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https://www.youtube.com/watch?v=TVUrHf2kcUM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48685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Color: lightness constancy</a:t>
            </a:r>
            <a:endParaRPr lang="en-PT"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E97D7-6305-D6AD-D36A-F5CD3F80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3375"/>
            <a:ext cx="12192000" cy="500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6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Color: lightness constancy</a:t>
            </a:r>
            <a:endParaRPr lang="en-PT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568DE-8E75-FCA2-DF49-03AA60E7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45" y="3525981"/>
            <a:ext cx="10539502" cy="111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48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Chromostereopsis</a:t>
            </a:r>
            <a:endParaRPr lang="en-PT" sz="4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20AC8-D890-934F-BB9E-224B1631F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390" y="758091"/>
            <a:ext cx="8147219" cy="60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31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Perception-action loop</a:t>
            </a:r>
            <a:endParaRPr lang="en-PT" sz="4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274112-1FF8-34F6-BC97-18289726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93" y="2172681"/>
            <a:ext cx="2755213" cy="21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ain Basics: Know Your Brain | National Institute of Neurological  Disorders and Stroke">
            <a:extLst>
              <a:ext uri="{FF2B5EF4-FFF2-40B4-BE49-F238E27FC236}">
                <a16:creationId xmlns:a16="http://schemas.microsoft.com/office/drawing/2014/main" id="{63436799-19E2-3130-03C5-D089A86BF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285" y="2154542"/>
            <a:ext cx="2733422" cy="254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U-Turn Arrow 13">
            <a:extLst>
              <a:ext uri="{FF2B5EF4-FFF2-40B4-BE49-F238E27FC236}">
                <a16:creationId xmlns:a16="http://schemas.microsoft.com/office/drawing/2014/main" id="{F6A61C10-11A0-60A3-40A9-13662CEC7800}"/>
              </a:ext>
            </a:extLst>
          </p:cNvPr>
          <p:cNvSpPr/>
          <p:nvPr/>
        </p:nvSpPr>
        <p:spPr>
          <a:xfrm flipH="1" flipV="1">
            <a:off x="1309701" y="4623140"/>
            <a:ext cx="9572597" cy="1522242"/>
          </a:xfrm>
          <a:prstGeom prst="uturnArrow">
            <a:avLst>
              <a:gd name="adj1" fmla="val 14989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93176-7543-21BF-49C0-10E56DA6895C}"/>
              </a:ext>
            </a:extLst>
          </p:cNvPr>
          <p:cNvCxnSpPr>
            <a:cxnSpLocks/>
            <a:stCxn id="17" idx="0"/>
            <a:endCxn id="23" idx="2"/>
          </p:cNvCxnSpPr>
          <p:nvPr/>
        </p:nvCxnSpPr>
        <p:spPr>
          <a:xfrm flipV="1">
            <a:off x="3867015" y="1594530"/>
            <a:ext cx="2228985" cy="954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576AFB-279B-36DA-EAFF-E1050D5A56E7}"/>
              </a:ext>
            </a:extLst>
          </p:cNvPr>
          <p:cNvCxnSpPr>
            <a:cxnSpLocks/>
            <a:stCxn id="18" idx="0"/>
            <a:endCxn id="23" idx="2"/>
          </p:cNvCxnSpPr>
          <p:nvPr/>
        </p:nvCxnSpPr>
        <p:spPr>
          <a:xfrm flipH="1" flipV="1">
            <a:off x="6096000" y="1594530"/>
            <a:ext cx="2138784" cy="954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E7494-EE2C-3DE5-D047-CD017AA5F149}"/>
              </a:ext>
            </a:extLst>
          </p:cNvPr>
          <p:cNvSpPr/>
          <p:nvPr/>
        </p:nvSpPr>
        <p:spPr>
          <a:xfrm>
            <a:off x="5286105" y="1051123"/>
            <a:ext cx="1619790" cy="543407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FF1E7-7ABA-7207-A2D2-9909C4A5D251}"/>
              </a:ext>
            </a:extLst>
          </p:cNvPr>
          <p:cNvSpPr/>
          <p:nvPr/>
        </p:nvSpPr>
        <p:spPr>
          <a:xfrm>
            <a:off x="9748568" y="2862725"/>
            <a:ext cx="1619790" cy="836439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Perception + cognition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D5B162-0F24-6F10-2BD5-F2ED2979BEEC}"/>
              </a:ext>
            </a:extLst>
          </p:cNvPr>
          <p:cNvGrpSpPr/>
          <p:nvPr/>
        </p:nvGrpSpPr>
        <p:grpSpPr>
          <a:xfrm>
            <a:off x="2931926" y="2549236"/>
            <a:ext cx="1870177" cy="1149928"/>
            <a:chOff x="2931926" y="2549236"/>
            <a:chExt cx="1870177" cy="1149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BA35F4-90E4-A506-E256-460F14833DB0}"/>
                </a:ext>
              </a:extLst>
            </p:cNvPr>
            <p:cNvSpPr/>
            <p:nvPr/>
          </p:nvSpPr>
          <p:spPr>
            <a:xfrm>
              <a:off x="2931926" y="2549236"/>
              <a:ext cx="1870177" cy="114992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277C304A-5760-3D88-B192-CD62D87DF14F}"/>
                </a:ext>
              </a:extLst>
            </p:cNvPr>
            <p:cNvSpPr/>
            <p:nvPr/>
          </p:nvSpPr>
          <p:spPr>
            <a:xfrm>
              <a:off x="3026713" y="3103708"/>
              <a:ext cx="1691679" cy="3252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AEEE37-289C-FEF9-2DA8-85BF36A0A07A}"/>
                </a:ext>
              </a:extLst>
            </p:cNvPr>
            <p:cNvSpPr txBox="1"/>
            <p:nvPr/>
          </p:nvSpPr>
          <p:spPr>
            <a:xfrm>
              <a:off x="2958393" y="2701629"/>
              <a:ext cx="18283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Light + optics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8FA6B0-A635-FEA7-39A5-E6A92251795E}"/>
              </a:ext>
            </a:extLst>
          </p:cNvPr>
          <p:cNvGrpSpPr/>
          <p:nvPr/>
        </p:nvGrpSpPr>
        <p:grpSpPr>
          <a:xfrm>
            <a:off x="7320623" y="2549236"/>
            <a:ext cx="1828321" cy="1149928"/>
            <a:chOff x="7320623" y="2549236"/>
            <a:chExt cx="1828321" cy="114992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55C395-1077-126B-CC00-F018B390BE49}"/>
                </a:ext>
              </a:extLst>
            </p:cNvPr>
            <p:cNvSpPr/>
            <p:nvPr/>
          </p:nvSpPr>
          <p:spPr>
            <a:xfrm>
              <a:off x="7320623" y="2549236"/>
              <a:ext cx="1828321" cy="114992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B78377DA-3614-B453-AC05-4E207306154B}"/>
                </a:ext>
              </a:extLst>
            </p:cNvPr>
            <p:cNvSpPr/>
            <p:nvPr/>
          </p:nvSpPr>
          <p:spPr>
            <a:xfrm>
              <a:off x="7498101" y="3103709"/>
              <a:ext cx="1504138" cy="29537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80D0C3-29C5-7539-33A8-41D55F8B6B86}"/>
                </a:ext>
              </a:extLst>
            </p:cNvPr>
            <p:cNvSpPr txBox="1"/>
            <p:nvPr/>
          </p:nvSpPr>
          <p:spPr>
            <a:xfrm>
              <a:off x="7336013" y="2726361"/>
              <a:ext cx="17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Transduction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125AB0D-3FF3-3C25-CE10-BD6150206CC1}"/>
              </a:ext>
            </a:extLst>
          </p:cNvPr>
          <p:cNvSpPr/>
          <p:nvPr/>
        </p:nvSpPr>
        <p:spPr>
          <a:xfrm>
            <a:off x="5476957" y="5723750"/>
            <a:ext cx="1238086" cy="577460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Action</a:t>
            </a:r>
          </a:p>
        </p:txBody>
      </p:sp>
      <p:pic>
        <p:nvPicPr>
          <p:cNvPr id="1032" name="Picture 8" descr="Old Computer With A Large Monitor System Unit And Keyboard Polygonal Retro  Computer Side View 3d Vector Illustration Stock Illustration - Download  Image Now - iStock">
            <a:extLst>
              <a:ext uri="{FF2B5EF4-FFF2-40B4-BE49-F238E27FC236}">
                <a16:creationId xmlns:a16="http://schemas.microsoft.com/office/drawing/2014/main" id="{78F59E7B-4B61-4060-ED77-654B75C3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52" y="2114655"/>
            <a:ext cx="2375499" cy="237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24C752E-8EBE-465D-9E24-27D365C6A0AF}"/>
              </a:ext>
            </a:extLst>
          </p:cNvPr>
          <p:cNvCxnSpPr>
            <a:cxnSpLocks/>
          </p:cNvCxnSpPr>
          <p:nvPr/>
        </p:nvCxnSpPr>
        <p:spPr>
          <a:xfrm flipV="1">
            <a:off x="1968107" y="2576945"/>
            <a:ext cx="470293" cy="21247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E43CF1-4EFB-CF3F-0DAA-BDA874CEB7CD}"/>
              </a:ext>
            </a:extLst>
          </p:cNvPr>
          <p:cNvCxnSpPr>
            <a:cxnSpLocks/>
          </p:cNvCxnSpPr>
          <p:nvPr/>
        </p:nvCxnSpPr>
        <p:spPr>
          <a:xfrm>
            <a:off x="1961610" y="3150939"/>
            <a:ext cx="520899" cy="20091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18AFF4-C403-74F8-8ABA-165330222EEF}"/>
              </a:ext>
            </a:extLst>
          </p:cNvPr>
          <p:cNvCxnSpPr>
            <a:cxnSpLocks/>
          </p:cNvCxnSpPr>
          <p:nvPr/>
        </p:nvCxnSpPr>
        <p:spPr>
          <a:xfrm flipV="1">
            <a:off x="1961610" y="2958159"/>
            <a:ext cx="557727" cy="769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856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Perception and cognition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Once the light reaches our brain, how do we interpret it?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Answer: Lots of specialized cells and pathways in the brain!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0321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Primary visual cortex (area V1)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3"/>
            <a:ext cx="5395015" cy="577195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First stop for visual information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Further along in the brain, the more complex the information becomes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Highly organized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Rentinotopic</a:t>
            </a:r>
            <a:r>
              <a:rPr lang="en-US" dirty="0"/>
              <a:t> mapping: areas of the retina map onto specific regions of V1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Cortical magnification: more important regions of the retina (fovea) take up more space in V1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Cells in V1 are stimulated by bars/edges within a narrow range of orientations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Specialized cells!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We have cats to thank: </a:t>
            </a:r>
            <a:r>
              <a:rPr lang="en-US" dirty="0">
                <a:hlinkClick r:id="rId3"/>
              </a:rPr>
              <a:t>https://www.youtube.com/watch?v=IOHayh06LJ4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E05E46D-A01D-ED26-68D7-F11FC27D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61" y="905934"/>
            <a:ext cx="6468739" cy="595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5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Functional areas and pathways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3"/>
            <a:ext cx="6773950" cy="567497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Functional pathways in the brain that are specialized for processing specific types of 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Neurons along different pathways are tuned to fire in response to different stimulus properties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Dorsal pathway: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Motion, location, guide actions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Ventral pathway: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Color, shape (curvature of edges)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Feature detectors (more cats): </a:t>
            </a:r>
            <a:r>
              <a:rPr lang="en-US" u="sng" dirty="0">
                <a:hlinkClick r:id="rId3" tooltip="https://www.youtube.com/watch?v=RSNofraG8ZE"/>
              </a:rPr>
              <a:t>https://www.youtube.com/watch?v=RSNofraG8ZE</a:t>
            </a:r>
            <a:endParaRPr lang="en-US" u="sng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A597014-113F-60BE-AF4C-364EDE5EB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96" y="609598"/>
            <a:ext cx="5089803" cy="625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05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Sensation vs perception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40718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/>
              <a:t>SENSATION:</a:t>
            </a:r>
            <a:r>
              <a:rPr lang="en-US" dirty="0"/>
              <a:t> initial steps in the perceptual process, whereby </a:t>
            </a:r>
            <a:r>
              <a:rPr lang="en-US" b="1" dirty="0"/>
              <a:t>physical features of the environment </a:t>
            </a:r>
            <a:r>
              <a:rPr lang="en-US" dirty="0"/>
              <a:t>are converted into electrochemical signals that </a:t>
            </a:r>
            <a:r>
              <a:rPr lang="en-US" b="1" dirty="0"/>
              <a:t>are sent to the brain for processing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i="1" dirty="0"/>
              <a:t>SENSES: </a:t>
            </a:r>
            <a:r>
              <a:rPr lang="en-US" dirty="0"/>
              <a:t>Physiological functions for converting particular environmental features into electrochemical signals</a:t>
            </a:r>
            <a:endParaRPr lang="en-US" b="1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/>
              <a:t>PERCEPTION: </a:t>
            </a:r>
            <a:r>
              <a:rPr lang="en-US" dirty="0"/>
              <a:t>Later steps in the perceptual process, whereby the initial sensory signals are used to </a:t>
            </a:r>
            <a:r>
              <a:rPr lang="en-US" b="1" dirty="0"/>
              <a:t>represent objects and events so they can be identified, stored in memory, and used in thought and action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i="1" dirty="0"/>
              <a:t>REPRESENTATION: </a:t>
            </a:r>
            <a:r>
              <a:rPr lang="en-US" dirty="0"/>
              <a:t>information in the mind and brain used to identify objects and events, to store them in memory, and to support thought and action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50950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Figure-ground organization: border ownership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Which border belongs to the object we are looking at vs the background of the object?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Accomplished using edge extraction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Usually it’s clear which object ‘owns’ the border, but if it isn’t, you get an ambiguous figure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F1C00C4-286F-12A4-803E-DFF0CA53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149" y="2191564"/>
            <a:ext cx="5033702" cy="466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4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Figure-ground organization: border ownership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What do you see?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748910-E10E-E621-D781-9DEA6F6C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6" y="1648691"/>
            <a:ext cx="10666667" cy="51970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B23D94-3668-10F8-4611-4BAED75C8762}"/>
              </a:ext>
            </a:extLst>
          </p:cNvPr>
          <p:cNvSpPr/>
          <p:nvPr/>
        </p:nvSpPr>
        <p:spPr>
          <a:xfrm>
            <a:off x="336062" y="1500848"/>
            <a:ext cx="5829213" cy="5301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8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Figure-ground organization: border ownership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Principles: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Depth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Surroundedness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Symmetry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Convexity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Meaningfulness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Simplicity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988411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Figure-ground organization: border ownership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Principles: Depth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E8B0F-AFA0-89FB-969B-2DAFC9BFB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6" y="1648691"/>
            <a:ext cx="10666667" cy="51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924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Figure-ground organization: border ownership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Principles: </a:t>
            </a:r>
            <a:r>
              <a:rPr lang="en-US" dirty="0" err="1"/>
              <a:t>Surroundedness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Grey on black?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Border belongs to the grey region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Black on grey?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Border belongs to the black region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8F9FE154-034B-350B-DB37-B1C096AA0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93" y="2396836"/>
            <a:ext cx="5488261" cy="377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07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Figure-ground organization: border ownership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Principles: Symmetry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Regions with symmetry are more likely to be seen as a figure than nonsymmetric regions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0EC3F83E-CC3D-E0DF-5E60-11D233ED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3613"/>
            <a:ext cx="12192000" cy="46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Figure-ground organization: border ownership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Principles: Convexity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Regions with convex borders are more likely to be seen as a figure than concave borders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BAFEA4F-428F-6695-8870-AF2A5254D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328" y="1804294"/>
            <a:ext cx="9379527" cy="50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3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Figure-ground organization: border ownership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Principles: Meaningfulness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Sometimes the semantic meaning of shapes influences border assignment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B0DBCFD-4C56-E0F0-3A40-BB871E686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838989"/>
            <a:ext cx="877165" cy="501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49296EB5-8019-8600-8060-254C9ADFF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011" y="1838990"/>
            <a:ext cx="1735741" cy="501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72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Figure-ground organization: border ownership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Principles: Simplicity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Biased towards the simplest explanation of what you see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07C94534-BAD9-CFDF-E3AB-7818AE36B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2" y="2729345"/>
            <a:ext cx="5933219" cy="36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EADC0298-DC9C-C400-2BA0-717AE15F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75" y="2812473"/>
            <a:ext cx="5049058" cy="361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FA7E3F-05FB-B487-EE65-1FA0F1896AFC}"/>
              </a:ext>
            </a:extLst>
          </p:cNvPr>
          <p:cNvSpPr/>
          <p:nvPr/>
        </p:nvSpPr>
        <p:spPr>
          <a:xfrm>
            <a:off x="2954571" y="2521527"/>
            <a:ext cx="9441599" cy="4134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8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Gestalt laws: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Proximity: </a:t>
            </a:r>
            <a:r>
              <a:rPr lang="en-US" dirty="0"/>
              <a:t>nearby elements are grouped more easily than far-apart elements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Similarity: </a:t>
            </a:r>
            <a:r>
              <a:rPr lang="en-US" dirty="0"/>
              <a:t>similar elements are grouped together more often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Common motion: </a:t>
            </a:r>
            <a:r>
              <a:rPr lang="en-US" dirty="0"/>
              <a:t>elements that move together are likely to be perceptually grouped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Symmetry and parallelism: </a:t>
            </a:r>
            <a:r>
              <a:rPr lang="en-US" dirty="0"/>
              <a:t>elements that are symmetrical or parallel tend to group together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Continuity: </a:t>
            </a:r>
            <a:r>
              <a:rPr lang="en-US" dirty="0"/>
              <a:t>edges that would meet if extended are perceived as a single edge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600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Stimuli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09F53-94F8-D3CB-1D43-B0019BB0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888" y="1921994"/>
            <a:ext cx="8178223" cy="492379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60E7F40-3469-EF35-92BC-6DD7C3EBD24C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11527692" cy="466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/>
              <a:t>Stimuli: </a:t>
            </a:r>
            <a:r>
              <a:rPr lang="en-US"/>
              <a:t>Objects and events that are perceived (distal stimuli) and the physical phenomena they produce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/>
              <a:t>Distal stimulus:</a:t>
            </a:r>
            <a:r>
              <a:rPr lang="en-US"/>
              <a:t> Perceived object or event in the world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/>
              <a:t>Proximal stimulus: </a:t>
            </a:r>
            <a:r>
              <a:rPr lang="en-US"/>
              <a:t>Physical phenomenon evoked in you by that distal stimulus</a:t>
            </a:r>
            <a:endParaRPr lang="en-US" b="1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45117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grouping: continuity</a:t>
            </a:r>
            <a:endParaRPr lang="en-PT" sz="4400" b="1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C0FDE029-7273-DDBF-A81F-F122D44F0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738" y="745881"/>
            <a:ext cx="5958707" cy="609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3A48C2-F858-D83F-D85B-C5CE48F0690C}"/>
              </a:ext>
            </a:extLst>
          </p:cNvPr>
          <p:cNvSpPr/>
          <p:nvPr/>
        </p:nvSpPr>
        <p:spPr>
          <a:xfrm>
            <a:off x="1814945" y="2826327"/>
            <a:ext cx="8548255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2176C5-92F5-F2F8-F15A-6638AB25A391}"/>
              </a:ext>
            </a:extLst>
          </p:cNvPr>
          <p:cNvSpPr/>
          <p:nvPr/>
        </p:nvSpPr>
        <p:spPr>
          <a:xfrm>
            <a:off x="1953491" y="4559790"/>
            <a:ext cx="8548255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6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grouping: interpolation</a:t>
            </a:r>
            <a:endParaRPr lang="en-PT" sz="4400" b="1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F0AAE8A-AACC-C7BD-CF4D-268FC5CBB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" y="761831"/>
            <a:ext cx="11268009" cy="609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407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grouping: interpolation</a:t>
            </a:r>
            <a:endParaRPr lang="en-PT" sz="4400" b="1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B4E57EE0-1162-B805-6DDE-FB48A00F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00"/>
            <a:ext cx="121920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2903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grouping: interpolation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mechanisms at play: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Finding edges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Completing surfaces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F47DC0D4-FEBF-8C62-C4BE-610B2B2E4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9" y="2019491"/>
            <a:ext cx="10501745" cy="470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2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grouping: interpolation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Two mechanisms at play: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Finding edges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Completing surfaces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395D0C59-3942-DFA9-D6A2-62B4D3C40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8" y="2695431"/>
            <a:ext cx="12192000" cy="249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0419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grouping: interpolation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Cats do it too??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D092-49A7-0EE9-9AAA-B02283BDF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" y="1517946"/>
            <a:ext cx="6222844" cy="1530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27A125-4ABB-9545-E01E-7E60C113B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1918"/>
            <a:ext cx="6001441" cy="43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1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grouping: interpolation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Cats do it too??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D092-49A7-0EE9-9AAA-B02283BDF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" y="1517946"/>
            <a:ext cx="6222844" cy="1530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67E15-D516-9E82-9A2C-261F49E31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90" y="2521527"/>
            <a:ext cx="7095410" cy="42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70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grouping: interpolation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Cats do it too??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D092-49A7-0EE9-9AAA-B02283BDF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" y="1517946"/>
            <a:ext cx="6222844" cy="1530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9AC0B-5E1D-837E-711F-564E54921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090" y="1215445"/>
            <a:ext cx="5640910" cy="56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15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grouping: interpolation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Cats do it too??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D092-49A7-0EE9-9AAA-B02283BDF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" y="1517946"/>
            <a:ext cx="6222844" cy="1530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C2989-3019-C426-4C11-6949C2530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366" y="2690320"/>
            <a:ext cx="6168740" cy="392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361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grouping: why?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Natural statistics and constraints of the real world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If we can see our surroundings optimally, we have higher chances of survival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Perceptual grouping tends to work poorly for man-made stimuli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Magic tricks!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Illusions in the natural world are less common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A46724B5-AFB0-6DCC-D9F7-AC1E8943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01" y="2807190"/>
            <a:ext cx="6040582" cy="405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4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Principles of perception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Bottom-up processing: </a:t>
            </a:r>
            <a:r>
              <a:rPr lang="en-US" dirty="0"/>
              <a:t>Information contained in neural signals from receptors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Top-down processing:</a:t>
            </a:r>
            <a:r>
              <a:rPr lang="en-US" dirty="0"/>
              <a:t> Observer’s knowledge, expectations, and goals affect their perception of stimuli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An idea from 1866 (von Helmholtz)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Helps us explain things like optical illusions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https://www.youtube.com/watch?v=bgTbvyKyPCE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https://youtu.be/2k8fHR9jKVM?t=4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6547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Perceptual grouping: why?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Natural statistics and constraints of the real world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If we can see our surroundings optimally, we have higher chances of survival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Perceptual grouping tends to work poorly for man-made stimuli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Magic tricks!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Illusions in the natural world are less common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Implication: cultural background matters for your visualizations!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74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Saliency, attention, and perception for action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Once the brain processes the stimuli and assigns it meaning, we need to do some action in response to this perception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For this class, that mostly involves visually scanning or manipulating (interacting with) the visualization for new 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Our actions depend on which things we perceived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What did we pay attention to? What was most salient?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4013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Preattentive</a:t>
            </a:r>
            <a:r>
              <a:rPr lang="en-US" sz="4400" b="1" dirty="0"/>
              <a:t> processing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Some visual features make some elements/objects more easily seen</a:t>
            </a: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183FD-E964-5116-E554-E7714AC8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092" y="1457866"/>
            <a:ext cx="8027999" cy="50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4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Preattentive</a:t>
            </a:r>
            <a:r>
              <a:rPr lang="en-US" sz="4400" b="1" dirty="0"/>
              <a:t> processing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Some visual features make some elements/objects more easily seen</a:t>
            </a:r>
            <a:endParaRPr lang="en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9122A-1E95-7671-D24A-DBA1B27B419B}"/>
              </a:ext>
            </a:extLst>
          </p:cNvPr>
          <p:cNvSpPr txBox="1"/>
          <p:nvPr/>
        </p:nvSpPr>
        <p:spPr>
          <a:xfrm>
            <a:off x="3022277" y="2921168"/>
            <a:ext cx="6139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Find the ‘T’ symbol</a:t>
            </a:r>
          </a:p>
        </p:txBody>
      </p:sp>
    </p:spTree>
    <p:extLst>
      <p:ext uri="{BB962C8B-B14F-4D97-AF65-F5344CB8AC3E}">
        <p14:creationId xmlns:p14="http://schemas.microsoft.com/office/powerpoint/2010/main" val="11693421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Preattentive</a:t>
            </a:r>
            <a:r>
              <a:rPr lang="en-US" sz="4400" b="1" dirty="0"/>
              <a:t> processing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Some visual features make some elements/objects more easily seen</a:t>
            </a:r>
            <a:endParaRPr lang="en-PT" dirty="0"/>
          </a:p>
        </p:txBody>
      </p:sp>
      <p:pic>
        <p:nvPicPr>
          <p:cNvPr id="75778" name="Picture 2" descr="21 – Perception of Volumetric Data | Radiology Key">
            <a:extLst>
              <a:ext uri="{FF2B5EF4-FFF2-40B4-BE49-F238E27FC236}">
                <a16:creationId xmlns:a16="http://schemas.microsoft.com/office/drawing/2014/main" id="{7E527911-7DB3-5F25-2A73-B6EA06C3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93" y="1379502"/>
            <a:ext cx="9665998" cy="547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7659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Preattentive</a:t>
            </a:r>
            <a:r>
              <a:rPr lang="en-US" sz="4400" b="1" dirty="0"/>
              <a:t> processing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Some visual features make some elements/objects more easily seen</a:t>
            </a: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C187F-5AE5-902E-F10A-5D14394E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291" y="1402668"/>
            <a:ext cx="5643418" cy="540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274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Preattentive</a:t>
            </a:r>
            <a:r>
              <a:rPr lang="en-US" sz="4400" b="1" dirty="0"/>
              <a:t> processing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Some features are more easily seen than others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Very complicated topic, no concrete explanation yet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Low-level features seem to be processed first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Color: hue, brightness, saturation, etc.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Edges, contours, angles, etc.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Contrast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Orientation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Spatial frequency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Put simply, these features contribute to the saliency of a visual element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Rule of thumb: </a:t>
            </a:r>
            <a:r>
              <a:rPr lang="en-US" dirty="0"/>
              <a:t>salient elements are usually </a:t>
            </a:r>
            <a:r>
              <a:rPr lang="en-US" i="1" dirty="0"/>
              <a:t>statistical outliers </a:t>
            </a:r>
            <a:r>
              <a:rPr lang="en-US" dirty="0"/>
              <a:t>compared to nearby elements</a:t>
            </a:r>
            <a:endParaRPr lang="en-US" b="1" i="1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447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Actions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Visual features have been processed, now we need to do something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Scan for new information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Manipulate (interact with) the visualization for new views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14870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Actions: eye movements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7541136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Three types of eye movements: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Saccades: </a:t>
            </a:r>
            <a:r>
              <a:rPr lang="en-US" dirty="0"/>
              <a:t>rapid, ballistic eye movements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Smooth pursuits:</a:t>
            </a:r>
            <a:r>
              <a:rPr lang="en-US" dirty="0"/>
              <a:t> slow, smooth eye movements that allow us to maintain focus on a moving object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Vergence movements:</a:t>
            </a:r>
            <a:r>
              <a:rPr lang="en-US" dirty="0"/>
              <a:t> allow the eyes to maintain their focus on objects at different distances from the observer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https://www.youtube.com/watch?v=u4U3ms8kmAY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Users will do these eye movements to gather new information in your visualizations</a:t>
            </a:r>
            <a:endParaRPr lang="en-PT" dirty="0"/>
          </a:p>
        </p:txBody>
      </p:sp>
      <p:pic>
        <p:nvPicPr>
          <p:cNvPr id="3" name="saccade_smooth_pursuit">
            <a:hlinkClick r:id="" action="ppaction://media"/>
            <a:extLst>
              <a:ext uri="{FF2B5EF4-FFF2-40B4-BE49-F238E27FC236}">
                <a16:creationId xmlns:a16="http://schemas.microsoft.com/office/drawing/2014/main" id="{68B086F7-4541-1E09-6FB0-1749A0BE2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63503" y="-12210"/>
            <a:ext cx="3502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5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 and awareness 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Just because something is in the field of view does not mean the observer is aware of 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Some things are very easy to perceive quickly, and some things are not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9410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Perception-action loop</a:t>
            </a:r>
            <a:endParaRPr lang="en-PT" sz="4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274112-1FF8-34F6-BC97-18289726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93" y="2172681"/>
            <a:ext cx="2755213" cy="21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ain Basics: Know Your Brain | National Institute of Neurological  Disorders and Stroke">
            <a:extLst>
              <a:ext uri="{FF2B5EF4-FFF2-40B4-BE49-F238E27FC236}">
                <a16:creationId xmlns:a16="http://schemas.microsoft.com/office/drawing/2014/main" id="{63436799-19E2-3130-03C5-D089A86BF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285" y="2154542"/>
            <a:ext cx="2733422" cy="254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U-Turn Arrow 13">
            <a:extLst>
              <a:ext uri="{FF2B5EF4-FFF2-40B4-BE49-F238E27FC236}">
                <a16:creationId xmlns:a16="http://schemas.microsoft.com/office/drawing/2014/main" id="{F6A61C10-11A0-60A3-40A9-13662CEC7800}"/>
              </a:ext>
            </a:extLst>
          </p:cNvPr>
          <p:cNvSpPr/>
          <p:nvPr/>
        </p:nvSpPr>
        <p:spPr>
          <a:xfrm flipH="1" flipV="1">
            <a:off x="1309701" y="4623140"/>
            <a:ext cx="9572597" cy="1522242"/>
          </a:xfrm>
          <a:prstGeom prst="uturnArrow">
            <a:avLst>
              <a:gd name="adj1" fmla="val 14989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93176-7543-21BF-49C0-10E56DA6895C}"/>
              </a:ext>
            </a:extLst>
          </p:cNvPr>
          <p:cNvCxnSpPr>
            <a:cxnSpLocks/>
            <a:stCxn id="17" idx="0"/>
            <a:endCxn id="23" idx="2"/>
          </p:cNvCxnSpPr>
          <p:nvPr/>
        </p:nvCxnSpPr>
        <p:spPr>
          <a:xfrm flipV="1">
            <a:off x="3867015" y="1594530"/>
            <a:ext cx="2228985" cy="954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576AFB-279B-36DA-EAFF-E1050D5A56E7}"/>
              </a:ext>
            </a:extLst>
          </p:cNvPr>
          <p:cNvCxnSpPr>
            <a:cxnSpLocks/>
            <a:stCxn id="18" idx="0"/>
            <a:endCxn id="23" idx="2"/>
          </p:cNvCxnSpPr>
          <p:nvPr/>
        </p:nvCxnSpPr>
        <p:spPr>
          <a:xfrm flipH="1" flipV="1">
            <a:off x="6096000" y="1594530"/>
            <a:ext cx="2138784" cy="954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E7494-EE2C-3DE5-D047-CD017AA5F149}"/>
              </a:ext>
            </a:extLst>
          </p:cNvPr>
          <p:cNvSpPr/>
          <p:nvPr/>
        </p:nvSpPr>
        <p:spPr>
          <a:xfrm>
            <a:off x="5286105" y="1051123"/>
            <a:ext cx="1619790" cy="543407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FF1E7-7ABA-7207-A2D2-9909C4A5D251}"/>
              </a:ext>
            </a:extLst>
          </p:cNvPr>
          <p:cNvSpPr/>
          <p:nvPr/>
        </p:nvSpPr>
        <p:spPr>
          <a:xfrm>
            <a:off x="9748568" y="2862725"/>
            <a:ext cx="1619790" cy="836439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Perception + cognition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D5B162-0F24-6F10-2BD5-F2ED2979BEEC}"/>
              </a:ext>
            </a:extLst>
          </p:cNvPr>
          <p:cNvGrpSpPr/>
          <p:nvPr/>
        </p:nvGrpSpPr>
        <p:grpSpPr>
          <a:xfrm>
            <a:off x="2931926" y="2549236"/>
            <a:ext cx="1870177" cy="1149928"/>
            <a:chOff x="2931926" y="2549236"/>
            <a:chExt cx="1870177" cy="1149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BA35F4-90E4-A506-E256-460F14833DB0}"/>
                </a:ext>
              </a:extLst>
            </p:cNvPr>
            <p:cNvSpPr/>
            <p:nvPr/>
          </p:nvSpPr>
          <p:spPr>
            <a:xfrm>
              <a:off x="2931926" y="2549236"/>
              <a:ext cx="1870177" cy="114992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277C304A-5760-3D88-B192-CD62D87DF14F}"/>
                </a:ext>
              </a:extLst>
            </p:cNvPr>
            <p:cNvSpPr/>
            <p:nvPr/>
          </p:nvSpPr>
          <p:spPr>
            <a:xfrm>
              <a:off x="3026713" y="3103708"/>
              <a:ext cx="1691679" cy="32529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AEEE37-289C-FEF9-2DA8-85BF36A0A07A}"/>
                </a:ext>
              </a:extLst>
            </p:cNvPr>
            <p:cNvSpPr txBox="1"/>
            <p:nvPr/>
          </p:nvSpPr>
          <p:spPr>
            <a:xfrm>
              <a:off x="2958393" y="2701629"/>
              <a:ext cx="18283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Light + optics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8FA6B0-A635-FEA7-39A5-E6A92251795E}"/>
              </a:ext>
            </a:extLst>
          </p:cNvPr>
          <p:cNvGrpSpPr/>
          <p:nvPr/>
        </p:nvGrpSpPr>
        <p:grpSpPr>
          <a:xfrm>
            <a:off x="7320623" y="2549236"/>
            <a:ext cx="1828321" cy="1149928"/>
            <a:chOff x="7320623" y="2549236"/>
            <a:chExt cx="1828321" cy="114992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55C395-1077-126B-CC00-F018B390BE49}"/>
                </a:ext>
              </a:extLst>
            </p:cNvPr>
            <p:cNvSpPr/>
            <p:nvPr/>
          </p:nvSpPr>
          <p:spPr>
            <a:xfrm>
              <a:off x="7320623" y="2549236"/>
              <a:ext cx="1828321" cy="114992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B78377DA-3614-B453-AC05-4E207306154B}"/>
                </a:ext>
              </a:extLst>
            </p:cNvPr>
            <p:cNvSpPr/>
            <p:nvPr/>
          </p:nvSpPr>
          <p:spPr>
            <a:xfrm>
              <a:off x="7498101" y="3103709"/>
              <a:ext cx="1504138" cy="29537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80D0C3-29C5-7539-33A8-41D55F8B6B86}"/>
                </a:ext>
              </a:extLst>
            </p:cNvPr>
            <p:cNvSpPr txBox="1"/>
            <p:nvPr/>
          </p:nvSpPr>
          <p:spPr>
            <a:xfrm>
              <a:off x="7336013" y="2726361"/>
              <a:ext cx="17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Transduction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125AB0D-3FF3-3C25-CE10-BD6150206CC1}"/>
              </a:ext>
            </a:extLst>
          </p:cNvPr>
          <p:cNvSpPr/>
          <p:nvPr/>
        </p:nvSpPr>
        <p:spPr>
          <a:xfrm>
            <a:off x="5476957" y="5723750"/>
            <a:ext cx="1238086" cy="577460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Action</a:t>
            </a:r>
          </a:p>
        </p:txBody>
      </p:sp>
      <p:pic>
        <p:nvPicPr>
          <p:cNvPr id="1032" name="Picture 8" descr="Old Computer With A Large Monitor System Unit And Keyboard Polygonal Retro  Computer Side View 3d Vector Illustration Stock Illustration - Download  Image Now - iStock">
            <a:extLst>
              <a:ext uri="{FF2B5EF4-FFF2-40B4-BE49-F238E27FC236}">
                <a16:creationId xmlns:a16="http://schemas.microsoft.com/office/drawing/2014/main" id="{78F59E7B-4B61-4060-ED77-654B75C3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52" y="2114655"/>
            <a:ext cx="2375499" cy="237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24C752E-8EBE-465D-9E24-27D365C6A0AF}"/>
              </a:ext>
            </a:extLst>
          </p:cNvPr>
          <p:cNvCxnSpPr>
            <a:cxnSpLocks/>
          </p:cNvCxnSpPr>
          <p:nvPr/>
        </p:nvCxnSpPr>
        <p:spPr>
          <a:xfrm flipV="1">
            <a:off x="1968107" y="2576945"/>
            <a:ext cx="470293" cy="21247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E43CF1-4EFB-CF3F-0DAA-BDA874CEB7CD}"/>
              </a:ext>
            </a:extLst>
          </p:cNvPr>
          <p:cNvCxnSpPr>
            <a:cxnSpLocks/>
          </p:cNvCxnSpPr>
          <p:nvPr/>
        </p:nvCxnSpPr>
        <p:spPr>
          <a:xfrm>
            <a:off x="1961610" y="3150939"/>
            <a:ext cx="520899" cy="20091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18AFF4-C403-74F8-8ABA-165330222EEF}"/>
              </a:ext>
            </a:extLst>
          </p:cNvPr>
          <p:cNvCxnSpPr>
            <a:cxnSpLocks/>
          </p:cNvCxnSpPr>
          <p:nvPr/>
        </p:nvCxnSpPr>
        <p:spPr>
          <a:xfrm flipV="1">
            <a:off x="1961610" y="2958159"/>
            <a:ext cx="557727" cy="769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5256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Scene gist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https://youtu.be/v4qx2OqfosU?t=160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80% accuracy with only 36 milliseconds of viewing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Scene gist</a:t>
            </a:r>
            <a:endParaRPr lang="en-PT" sz="4400" b="1" dirty="0"/>
          </a:p>
        </p:txBody>
      </p:sp>
      <p:pic>
        <p:nvPicPr>
          <p:cNvPr id="3" name="geoguessr_0.001s">
            <a:hlinkClick r:id="" action="ppaction://media"/>
            <a:extLst>
              <a:ext uri="{FF2B5EF4-FFF2-40B4-BE49-F238E27FC236}">
                <a16:creationId xmlns:a16="http://schemas.microsoft.com/office/drawing/2014/main" id="{A24BAFFA-A4C4-5347-EAC3-4CB6D12EB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3279" y="-1221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655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 blindness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https://www.youtube.com/watch?v=vJG698U2Mvo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7197687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Change blindness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https://www.youtube.com/watch?v=FWSxSQsspiQ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697740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Attention blindness</a:t>
            </a:r>
            <a:endParaRPr lang="en-PT" sz="4400" b="1" dirty="0"/>
          </a:p>
        </p:txBody>
      </p:sp>
      <p:pic>
        <p:nvPicPr>
          <p:cNvPr id="3" name="gradual_change_blindness">
            <a:hlinkClick r:id="" action="ppaction://media"/>
            <a:extLst>
              <a:ext uri="{FF2B5EF4-FFF2-40B4-BE49-F238E27FC236}">
                <a16:creationId xmlns:a16="http://schemas.microsoft.com/office/drawing/2014/main" id="{78A3B1CB-AA09-F416-8B96-C5C85F514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3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TODO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6057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TODO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55530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5233</TotalTime>
  <Words>2854</Words>
  <Application>Microsoft Macintosh PowerPoint</Application>
  <PresentationFormat>Widescreen</PresentationFormat>
  <Paragraphs>465</Paragraphs>
  <Slides>95</Slides>
  <Notes>95</Notes>
  <HiddenSlides>1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Cambria</vt:lpstr>
      <vt:lpstr>Montserrat SemiBold</vt:lpstr>
      <vt:lpstr>Office Theme</vt:lpstr>
      <vt:lpstr>CS-GY 6313 B:  Information Visualization</vt:lpstr>
      <vt:lpstr>PowerPoint Presentation</vt:lpstr>
      <vt:lpstr>Visual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CS-GY 6313 B:  Information Visualization</dc:title>
  <dc:creator>Niall Luke Williams</dc:creator>
  <cp:lastModifiedBy>Niall Luke Williams</cp:lastModifiedBy>
  <cp:revision>373</cp:revision>
  <dcterms:created xsi:type="dcterms:W3CDTF">2024-09-03T12:45:09Z</dcterms:created>
  <dcterms:modified xsi:type="dcterms:W3CDTF">2024-09-19T14:43:19Z</dcterms:modified>
</cp:coreProperties>
</file>